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00"/>
  </p:normalViewPr>
  <p:slideViewPr>
    <p:cSldViewPr snapToGrid="0" showGuides="1">
      <p:cViewPr>
        <p:scale>
          <a:sx n="61" d="100"/>
          <a:sy n="61" d="100"/>
        </p:scale>
        <p:origin x="226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25BE-9F00-454E-9DFB-6D52AB207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55D66-AB3F-4CEC-BD65-13A6E2D20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8B74B-9444-4597-A927-2E84D79F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9ECDA-7908-4A7D-B128-FF73A0D6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F436A-D4E5-41F9-ADA3-DC0B9017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0607-3216-4755-B845-1B11802F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136F94-517A-4521-9817-13FBCA78D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1CE79-14E7-4F9A-BBAC-624E97A55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F2BD4-3AA0-49FE-A1EF-E14CC3A5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CA36A-67D8-4186-ABCF-059F8B60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65508B-CCB3-41E2-AFA4-17974744A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6A5ED-EC16-47A0-8C03-061C60C83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0764B-7503-4F5C-AF60-6011E68D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5145F-B44F-4DE3-919E-1027C20A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DA047-3265-4047-9E59-4CABAEA3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4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475A9-40C9-4D6B-8376-A45CDABE2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59C4A-CD97-480E-A48C-72877AD12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677BA-5239-40BC-B446-F6ECEC36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9ACFA-B7C7-47F0-A4D2-AD1D1D03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B3D91-5366-41E5-9769-68D69330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55A5-522C-4C05-9FE7-A2C9AF59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2506C-BCC3-46A8-B3D3-75C88878E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E22CA-1267-4BD8-B11E-E38903C3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451E-8827-4F1C-81D8-2156FBF8F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170A-A003-4E10-8B4D-584EF555B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5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B958-5696-4AD4-B1BA-1B1BE554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E9068-484C-4324-9094-4F95284FC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6C8A-0306-4B8A-A96A-AE6C730AF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E1340-A575-4D40-A9A4-4CA3F9BB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61F4D-041E-4CC5-A86F-95F25EA1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E0163-34F2-4B3F-BFF7-3D01724D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7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D4-0CEE-4D32-BA29-8AC84A6FC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25F11-2AB6-4263-99D6-42183A924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D93AC-FAEB-4E4E-9A1B-F78163CD2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7519F-C439-4C4D-9039-26A5F5CB7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0112B-386C-4FFA-AF16-EE26481EB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3F7CC-6ACD-4C8B-9E1D-CC63AD5C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BC9912-7E02-4847-988C-657A42DB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B5EF32-CBAC-47C4-BADE-AC39249C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4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7C50E-CE3B-4675-AE39-F83FF609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465D1-D544-493D-8166-1C2F56A3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92017-E030-460F-8BD7-6B7FAB75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9703-9E5B-42D9-B307-81C566F2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1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D8D8EE-4EB3-4B71-BFFA-7BCE0782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A80EC-32C8-4AD1-8DDC-8A43C4CB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7461B-0EAD-496A-99CC-E7DD938E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5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0EF79-DB7B-480D-AD12-C02296C8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2A910-E4DA-4FA3-AF02-F2ABE1E9A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ABA75-C5AC-4C13-8DD9-D6CA8AA86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84B3F-873E-445A-B02B-F7B016E1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57CCA-EBB9-4C18-82FC-407DC310A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407E0-312F-4D3F-B190-D89AE1DC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8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2B77-CC54-4868-9B52-F17EDB1F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D9BBF-DBBA-485B-8572-FD09CC02B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6C7A7-DE07-4BF7-937A-B7F653D52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28DBE-8193-4687-AA26-C36A82C2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E9DDC-36EC-4429-BB7C-2661F81E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08C70-233F-464F-991D-9F69CB51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9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A96CB5-0B50-4053-927C-F55C66414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15DA3-1BDE-44A3-AB04-BCAB9D1AA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EBE9B-4820-44EB-81E6-F85970496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03930-C393-4451-A440-CE4B7E76E2E5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35902-607B-4896-818D-65F94399F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F8B09-CCAD-4F51-8FB9-9F1F0E5F6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D1C7C-B0AE-440D-9914-1DB9C166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2737EEC-8363-4996-9284-9E3F4A9F7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1002" y="3046258"/>
            <a:ext cx="9966960" cy="1560320"/>
          </a:xfrm>
        </p:spPr>
        <p:txBody>
          <a:bodyPr>
            <a:normAutofit/>
          </a:bodyPr>
          <a:lstStyle/>
          <a:p>
            <a:r>
              <a:rPr lang="en-US" sz="5800" dirty="0">
                <a:solidFill>
                  <a:schemeClr val="accent1"/>
                </a:solidFill>
              </a:rPr>
              <a:t>Central Texas Section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A53414-70CF-4279-A8F5-717E45E3B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4679992"/>
            <a:ext cx="8767860" cy="194178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Fall Planning Meeting</a:t>
            </a:r>
          </a:p>
          <a:p>
            <a:r>
              <a:rPr lang="en-US" sz="3600" dirty="0">
                <a:solidFill>
                  <a:schemeClr val="accent1"/>
                </a:solidFill>
              </a:rPr>
              <a:t>August 24</a:t>
            </a:r>
            <a:r>
              <a:rPr lang="en-US" sz="3600" baseline="30000" dirty="0">
                <a:solidFill>
                  <a:schemeClr val="accent1"/>
                </a:solidFill>
              </a:rPr>
              <a:t>th</a:t>
            </a:r>
            <a:r>
              <a:rPr lang="en-US" sz="3600" dirty="0">
                <a:solidFill>
                  <a:schemeClr val="accent1"/>
                </a:solidFill>
              </a:rPr>
              <a:t>, 2019</a:t>
            </a:r>
          </a:p>
          <a:p>
            <a:r>
              <a:rPr lang="en-US" sz="3600" dirty="0">
                <a:solidFill>
                  <a:schemeClr val="accent1"/>
                </a:solidFill>
              </a:rPr>
              <a:t>San Marcos, TX</a:t>
            </a:r>
          </a:p>
        </p:txBody>
      </p:sp>
      <p:pic>
        <p:nvPicPr>
          <p:cNvPr id="8" name="Picture 2" descr="Image result for ieee logo">
            <a:extLst>
              <a:ext uri="{FF2B5EF4-FFF2-40B4-BE49-F238E27FC236}">
                <a16:creationId xmlns:a16="http://schemas.microsoft.com/office/drawing/2014/main" id="{1227484B-B57A-449F-BF25-B974D7610B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" r="1" b="767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26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554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6CC118-57B8-4B94-919A-D2D2A04D0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163022"/>
              </p:ext>
            </p:extLst>
          </p:nvPr>
        </p:nvGraphicFramePr>
        <p:xfrm>
          <a:off x="3784502" y="1770741"/>
          <a:ext cx="8486274" cy="408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241">
                  <a:extLst>
                    <a:ext uri="{9D8B030D-6E8A-4147-A177-3AD203B41FA5}">
                      <a16:colId xmlns:a16="http://schemas.microsoft.com/office/drawing/2014/main" val="1763796317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441329286"/>
                    </a:ext>
                  </a:extLst>
                </a:gridCol>
                <a:gridCol w="3007033">
                  <a:extLst>
                    <a:ext uri="{9D8B030D-6E8A-4147-A177-3AD203B41FA5}">
                      <a16:colId xmlns:a16="http://schemas.microsoft.com/office/drawing/2014/main" val="2938847672"/>
                    </a:ext>
                  </a:extLst>
                </a:gridCol>
              </a:tblGrid>
              <a:tr h="669430">
                <a:tc>
                  <a:txBody>
                    <a:bodyPr/>
                    <a:lstStyle/>
                    <a:p>
                      <a:r>
                        <a:rPr lang="en-US" dirty="0"/>
                        <a:t>Full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Position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StMU</a:t>
                      </a:r>
                      <a:r>
                        <a:rPr lang="en-US" dirty="0"/>
                        <a:t> 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434209"/>
                  </a:ext>
                </a:extLst>
              </a:tr>
              <a:tr h="669430">
                <a:tc>
                  <a:txBody>
                    <a:bodyPr/>
                    <a:lstStyle/>
                    <a:p>
                      <a:r>
                        <a:rPr lang="en-US" dirty="0"/>
                        <a:t>Thomas Varghese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tvarghese@mail.stmarytx.edu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398381"/>
                  </a:ext>
                </a:extLst>
              </a:tr>
              <a:tr h="669430">
                <a:tc>
                  <a:txBody>
                    <a:bodyPr/>
                    <a:lstStyle/>
                    <a:p>
                      <a:r>
                        <a:rPr lang="en-US" dirty="0"/>
                        <a:t>Reagan Gately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Vice-Chair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rgately@mail.stmarytx.edu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31409"/>
                  </a:ext>
                </a:extLst>
              </a:tr>
              <a:tr h="669430">
                <a:tc>
                  <a:txBody>
                    <a:bodyPr/>
                    <a:lstStyle/>
                    <a:p>
                      <a:r>
                        <a:rPr lang="en-US" dirty="0"/>
                        <a:t>Adriana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asmith50@mail.stmarytx.edu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376499"/>
                  </a:ext>
                </a:extLst>
              </a:tr>
              <a:tr h="734801">
                <a:tc>
                  <a:txBody>
                    <a:bodyPr/>
                    <a:lstStyle/>
                    <a:p>
                      <a:r>
                        <a:rPr lang="en-US" dirty="0"/>
                        <a:t>Tori Gardner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Treasurer/Risk Management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tgardner2@mail.stmarytx.edu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28555"/>
                  </a:ext>
                </a:extLst>
              </a:tr>
              <a:tr h="669430">
                <a:tc>
                  <a:txBody>
                    <a:bodyPr/>
                    <a:lstStyle/>
                    <a:p>
                      <a:r>
                        <a:rPr lang="en-US" dirty="0"/>
                        <a:t>Augustine Paz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7690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228325D-5F3E-410B-8352-C810955FA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92" y="2060782"/>
            <a:ext cx="3262118" cy="3150196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Branch Counselor: Dr. </a:t>
            </a:r>
            <a:r>
              <a:rPr lang="en-US" sz="2000" dirty="0" err="1">
                <a:solidFill>
                  <a:srgbClr val="FFFFFF"/>
                </a:solidFill>
              </a:rPr>
              <a:t>Wenbin</a:t>
            </a:r>
            <a:r>
              <a:rPr lang="en-US" sz="2000" dirty="0">
                <a:solidFill>
                  <a:srgbClr val="FFFFFF"/>
                </a:solidFill>
              </a:rPr>
              <a:t> Luo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Email: wluo@stmarytx.edu</a:t>
            </a:r>
            <a:endParaRPr lang="en-US" sz="2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A08B31-9A8D-1F4F-85D3-8D3A7701EAA9}"/>
              </a:ext>
            </a:extLst>
          </p:cNvPr>
          <p:cNvSpPr txBox="1"/>
          <p:nvPr/>
        </p:nvSpPr>
        <p:spPr>
          <a:xfrm>
            <a:off x="3965946" y="961768"/>
            <a:ext cx="8136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BRANCH OFFICERS FOR THE FALL 2019 – SPRING 2020</a:t>
            </a:r>
          </a:p>
        </p:txBody>
      </p:sp>
    </p:spTree>
    <p:extLst>
      <p:ext uri="{BB962C8B-B14F-4D97-AF65-F5344CB8AC3E}">
        <p14:creationId xmlns:p14="http://schemas.microsoft.com/office/powerpoint/2010/main" val="50584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05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9" name="Title 1">
            <a:extLst>
              <a:ext uri="{FF2B5EF4-FFF2-40B4-BE49-F238E27FC236}">
                <a16:creationId xmlns:a16="http://schemas.microsoft.com/office/drawing/2014/main" id="{0C93A6E0-549A-45A0-8D29-C6A0103A8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Developmental Directions in Fall 2019– Spring 2020	</a:t>
            </a:r>
          </a:p>
        </p:txBody>
      </p:sp>
      <p:pic>
        <p:nvPicPr>
          <p:cNvPr id="3080" name="Picture 2" descr="Image result for multidisciplinary approach">
            <a:extLst>
              <a:ext uri="{FF2B5EF4-FFF2-40B4-BE49-F238E27FC236}">
                <a16:creationId xmlns:a16="http://schemas.microsoft.com/office/drawing/2014/main" id="{E364CD62-4720-4779-B102-26AEA1F53C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5" r="1" b="4945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A5AF5-B547-4418-B441-CC5D99354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8094" y="-954258"/>
            <a:ext cx="4488733" cy="876651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FFFF"/>
                </a:solidFill>
              </a:rPr>
              <a:t>Multidisciplinary activities    including: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Arduino Workshops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New Technologies Debrief and 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Drones and Their Applications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Continuing Industry Speakers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Community Outreach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Resume Workshop</a:t>
            </a:r>
          </a:p>
        </p:txBody>
      </p:sp>
    </p:spTree>
    <p:extLst>
      <p:ext uri="{BB962C8B-B14F-4D97-AF65-F5344CB8AC3E}">
        <p14:creationId xmlns:p14="http://schemas.microsoft.com/office/powerpoint/2010/main" val="41349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achievement">
            <a:extLst>
              <a:ext uri="{FF2B5EF4-FFF2-40B4-BE49-F238E27FC236}">
                <a16:creationId xmlns:a16="http://schemas.microsoft.com/office/drawing/2014/main" id="{EDB9B4C0-217A-46C5-9133-4519700575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4" b="10110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58B23-352F-4BED-BEF3-CC9CAD28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Achievement in Fall 2018– Spring 2019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25414-E902-4983-86E0-6D0C17BED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48" y="3635344"/>
            <a:ext cx="4593021" cy="2619839"/>
          </a:xfrm>
        </p:spPr>
        <p:txBody>
          <a:bodyPr anchor="ctr">
            <a:noAutofit/>
          </a:bodyPr>
          <a:lstStyle/>
          <a:p>
            <a:r>
              <a:rPr lang="en-US" sz="2400" dirty="0"/>
              <a:t>Coordinated Arduino/ Programming Workshops</a:t>
            </a:r>
          </a:p>
          <a:p>
            <a:r>
              <a:rPr lang="en-US" sz="2400" dirty="0"/>
              <a:t>Provided logistical support to the First Robotics Competition</a:t>
            </a:r>
          </a:p>
          <a:p>
            <a:r>
              <a:rPr lang="en-US" sz="2400" dirty="0"/>
              <a:t>Reached out to the Professionals and organized seminars with the Experts</a:t>
            </a:r>
          </a:p>
          <a:p>
            <a:pPr lvl="1"/>
            <a:r>
              <a:rPr lang="en-US" sz="2000" dirty="0"/>
              <a:t>IBM 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331015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Image result for plan">
            <a:extLst>
              <a:ext uri="{FF2B5EF4-FFF2-40B4-BE49-F238E27FC236}">
                <a16:creationId xmlns:a16="http://schemas.microsoft.com/office/drawing/2014/main" id="{202283C6-9558-42F9-AFA4-D058BFB39C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" b="9688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60A7A-CF40-41EF-9868-DA78BE1D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60" y="457665"/>
            <a:ext cx="6017172" cy="158692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Cambria" panose="02040503050406030204" pitchFamily="18" charset="0"/>
                <a:ea typeface="Cambria" panose="02040503050406030204" pitchFamily="18" charset="0"/>
              </a:rPr>
              <a:t>Planning for Fall 2019– Spring 2020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F482-018E-45E2-8314-43AA11C3C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50" y="1838063"/>
            <a:ext cx="5719641" cy="456227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Increase the number of local IEEE members</a:t>
            </a:r>
          </a:p>
          <a:p>
            <a:r>
              <a:rPr lang="en-US" sz="2400" dirty="0"/>
              <a:t>Improve member engagement</a:t>
            </a:r>
          </a:p>
          <a:p>
            <a:r>
              <a:rPr lang="en-US" sz="2400" dirty="0"/>
              <a:t>Help members improve technical and social skills; resume building</a:t>
            </a:r>
          </a:p>
          <a:p>
            <a:r>
              <a:rPr lang="en-US" sz="2400" dirty="0"/>
              <a:t>Continue the IEEE mission: “foster technological innovation and excellence for the benefit of humanity”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858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7CCD-5BC2-4229-B099-8E920083D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69" y="215609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Pricing Proposal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Image result for proposal">
            <a:extLst>
              <a:ext uri="{FF2B5EF4-FFF2-40B4-BE49-F238E27FC236}">
                <a16:creationId xmlns:a16="http://schemas.microsoft.com/office/drawing/2014/main" id="{E8B5C9C1-EE92-42F4-8D7C-B2441E9654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2" r="10018"/>
          <a:stretch/>
        </p:blipFill>
        <p:spPr bwMode="auto">
          <a:xfrm>
            <a:off x="7806477" y="778213"/>
            <a:ext cx="4385523" cy="4557242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8F81012-2BB0-488E-8D3D-84C42185A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2596" y="1265151"/>
            <a:ext cx="10686808" cy="514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79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2" descr="Image result for Impact">
            <a:extLst>
              <a:ext uri="{FF2B5EF4-FFF2-40B4-BE49-F238E27FC236}">
                <a16:creationId xmlns:a16="http://schemas.microsoft.com/office/drawing/2014/main" id="{0B36F88D-C101-469F-A2FB-41446B6BC8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62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7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7182" name="Title 1">
            <a:extLst>
              <a:ext uri="{FF2B5EF4-FFF2-40B4-BE49-F238E27FC236}">
                <a16:creationId xmlns:a16="http://schemas.microsoft.com/office/drawing/2014/main" id="{43D72A4D-C195-4BCD-A702-75EFF9683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38" y="998175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Impact</a:t>
            </a:r>
          </a:p>
        </p:txBody>
      </p:sp>
      <p:cxnSp>
        <p:nvCxnSpPr>
          <p:cNvPr id="7188" name="Straight Connector 84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382D-011E-47D8-9A72-0DF0E980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38" y="2025080"/>
            <a:ext cx="4834647" cy="4727637"/>
          </a:xfrm>
        </p:spPr>
        <p:txBody>
          <a:bodyPr anchor="ctr">
            <a:normAutofit lnSpcReduction="10000"/>
          </a:bodyPr>
          <a:lstStyle/>
          <a:p>
            <a:r>
              <a:rPr lang="en-US" sz="2400" b="1" dirty="0"/>
              <a:t>The events funded by IEEE CTS will help attract students to join IEEE and deepen members engagement</a:t>
            </a:r>
          </a:p>
          <a:p>
            <a:r>
              <a:rPr lang="en-US" sz="2400" b="1" dirty="0"/>
              <a:t>Well-prepared students will be more likely to graduate and motivated to perform at a high level in the field.  </a:t>
            </a:r>
          </a:p>
          <a:p>
            <a:r>
              <a:rPr lang="en-US" sz="2400" b="1" dirty="0"/>
              <a:t>Members are encouraged to follow IEEE mission and vision </a:t>
            </a:r>
          </a:p>
          <a:p>
            <a:r>
              <a:rPr lang="en-US" sz="2400" b="1" dirty="0"/>
              <a:t>Our core members are dedicated to service, and to making the IEEE student chapter at St Mary’s University a better environment.</a:t>
            </a:r>
          </a:p>
        </p:txBody>
      </p:sp>
    </p:spTree>
    <p:extLst>
      <p:ext uri="{BB962C8B-B14F-4D97-AF65-F5344CB8AC3E}">
        <p14:creationId xmlns:p14="http://schemas.microsoft.com/office/powerpoint/2010/main" val="33442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Image result for ieee logo">
            <a:extLst>
              <a:ext uri="{FF2B5EF4-FFF2-40B4-BE49-F238E27FC236}">
                <a16:creationId xmlns:a16="http://schemas.microsoft.com/office/drawing/2014/main" id="{30DB4888-AFF1-4EED-AFE7-23F59B727F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" r="1" b="767"/>
          <a:stretch/>
        </p:blipFill>
        <p:spPr bwMode="auto">
          <a:xfrm>
            <a:off x="937051" y="1096331"/>
            <a:ext cx="5294716" cy="17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7" name="Picture 2" descr="Image result for question">
            <a:extLst>
              <a:ext uri="{FF2B5EF4-FFF2-40B4-BE49-F238E27FC236}">
                <a16:creationId xmlns:a16="http://schemas.microsoft.com/office/drawing/2014/main" id="{3807CF83-58E9-47F0-AABA-4EB2DBA08B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399" y="643467"/>
            <a:ext cx="470755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65E4C1-1637-4CF2-AA2C-EE90F0093419}"/>
              </a:ext>
            </a:extLst>
          </p:cNvPr>
          <p:cNvSpPr/>
          <p:nvPr/>
        </p:nvSpPr>
        <p:spPr>
          <a:xfrm>
            <a:off x="477011" y="3414980"/>
            <a:ext cx="5982143" cy="175432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 for your</a:t>
            </a:r>
          </a:p>
          <a:p>
            <a:pPr algn="ctr"/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continued support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99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6314</TotalTime>
  <Words>271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Wingdings</vt:lpstr>
      <vt:lpstr>Office Theme</vt:lpstr>
      <vt:lpstr>Central Texas Section</vt:lpstr>
      <vt:lpstr>Branch Counselor: Dr. Wenbin Luo Email: wluo@stmarytx.edu</vt:lpstr>
      <vt:lpstr>Developmental Directions in Fall 2019– Spring 2020 </vt:lpstr>
      <vt:lpstr>Achievement in Fall 2018– Spring 2019</vt:lpstr>
      <vt:lpstr>Planning for Fall 2019– Spring 2020</vt:lpstr>
      <vt:lpstr>Pricing Proposal</vt:lpstr>
      <vt:lpstr>Impact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Texas Section</dc:title>
  <dc:creator>Huynh, Vinh</dc:creator>
  <cp:lastModifiedBy>Larson, Lawrence</cp:lastModifiedBy>
  <cp:revision>19</cp:revision>
  <dcterms:created xsi:type="dcterms:W3CDTF">2018-08-22T05:50:42Z</dcterms:created>
  <dcterms:modified xsi:type="dcterms:W3CDTF">2019-08-23T17:53:55Z</dcterms:modified>
</cp:coreProperties>
</file>